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79" r:id="rId4"/>
    <p:sldId id="259" r:id="rId5"/>
    <p:sldId id="280" r:id="rId6"/>
    <p:sldId id="276" r:id="rId7"/>
    <p:sldId id="277" r:id="rId8"/>
    <p:sldId id="260" r:id="rId9"/>
    <p:sldId id="283" r:id="rId10"/>
    <p:sldId id="284" r:id="rId11"/>
    <p:sldId id="261" r:id="rId12"/>
    <p:sldId id="281" r:id="rId13"/>
    <p:sldId id="285" r:id="rId14"/>
    <p:sldId id="287" r:id="rId15"/>
    <p:sldId id="282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64" r:id="rId30"/>
    <p:sldId id="267" r:id="rId31"/>
    <p:sldId id="288" r:id="rId32"/>
    <p:sldId id="271" r:id="rId33"/>
    <p:sldId id="265" r:id="rId34"/>
    <p:sldId id="270" r:id="rId35"/>
    <p:sldId id="266" r:id="rId36"/>
    <p:sldId id="269" r:id="rId37"/>
    <p:sldId id="272" r:id="rId38"/>
    <p:sldId id="273" r:id="rId39"/>
    <p:sldId id="278" r:id="rId40"/>
    <p:sldId id="274" r:id="rId41"/>
    <p:sldId id="275" r:id="rId42"/>
    <p:sldId id="305" r:id="rId43"/>
    <p:sldId id="289" r:id="rId44"/>
    <p:sldId id="29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1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13DBD-C536-344E-9A8F-25E6EC7EDBE2}" type="datetimeFigureOut">
              <a:rPr lang="en-US" smtClean="0"/>
              <a:t>11-10-24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BF52B-3E09-0F4C-9601-C7B2AE0E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4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9C4D81-990F-E34F-BD87-C4D30A8BC72C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EBE200-66F7-614A-8BEF-BD73B7A58A55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804A67-9E1A-204E-9F91-87AAFAC80BB1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31B99F-81C7-134A-8B3F-429B20E21C5F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FC6B1-E896-494E-8A0F-4DEF7DC08042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978B01-DEC3-F243-95F9-87100FA35317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9C3E51-2140-E74D-A52F-7EDE7E5F5DCB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0D3BAB-6D79-1243-9B01-174131571EAC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25CCD8-5C2E-8149-95BE-960FD8EE8BDC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F770E5-DCA5-7549-AAE5-BA5AD005E892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AB0D2-B16D-D148-8EA4-C913C2A48BEA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0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3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13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8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5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3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9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2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18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0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89462-8306-8E49-A024-7BF25A5B720D}" type="datetimeFigureOut">
              <a:rPr lang="en-US" smtClean="0"/>
              <a:t>11-10-23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4B8CF-E201-A94D-A44A-07B6D028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0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hyperlink" Target="http://connect.downes.ca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rrodl.org/index.php/irrodl/article/view/88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hyperlink" Target="http://www.downes.ca/presentation/23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://www.youtube.com/watch?v=eW3gMGqcZQc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8avYQ5ZqM0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cope.bccampus.ca/course/view.php?id=365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obimooc.wikispaces.com/" TargetMode="Externa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hyperlink" Target="http://ds106.u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google.com/site/edumooc/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hyperlink" Target="http://www.livestream.com/jefflebow/" TargetMode="External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-class.com/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hange.mooc.ca" TargetMode="External"/><Relationship Id="rId4" Type="http://schemas.openxmlformats.org/officeDocument/2006/relationships/image" Target="../media/image25.png"/><Relationship Id="rId5" Type="http://schemas.openxmlformats.org/officeDocument/2006/relationships/hyperlink" Target="http://steve-wheeler.blogspot.com/2011/04/running-mooc.html" TargetMode="External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839" y="231791"/>
            <a:ext cx="8903371" cy="1470025"/>
          </a:xfrm>
        </p:spPr>
        <p:txBody>
          <a:bodyPr>
            <a:noAutofit/>
          </a:bodyPr>
          <a:lstStyle/>
          <a:p>
            <a:pPr algn="r"/>
            <a:r>
              <a:rPr lang="en-US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Public Support for Free Learning: A Policy Framework</a:t>
            </a:r>
            <a:endParaRPr lang="en-US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3806" y="5394741"/>
            <a:ext cx="6400800" cy="1291581"/>
          </a:xfrm>
        </p:spPr>
        <p:txBody>
          <a:bodyPr/>
          <a:lstStyle/>
          <a:p>
            <a:pPr algn="r"/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Stephen Downes</a:t>
            </a:r>
          </a:p>
          <a:p>
            <a:pPr algn="r"/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October 25, 2011</a:t>
            </a:r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24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 in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Subject and content-focused assessment, vs. performance-based and networked-based</a:t>
            </a:r>
          </a:p>
          <a:p>
            <a:r>
              <a:rPr lang="en-US" dirty="0" smtClean="0"/>
              <a:t>Assessment against external criteria vs. self-assessment</a:t>
            </a:r>
          </a:p>
          <a:p>
            <a:r>
              <a:rPr lang="en-US" dirty="0" smtClean="0"/>
              <a:t>Assessment by-instructor vs. 3</a:t>
            </a:r>
            <a:r>
              <a:rPr lang="en-US" baseline="30000" dirty="0" smtClean="0"/>
              <a:t>rd</a:t>
            </a:r>
            <a:r>
              <a:rPr lang="en-US" dirty="0" smtClean="0"/>
              <a:t>-party assessment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8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the principles of connectivist, or network, learning</a:t>
            </a:r>
          </a:p>
          <a:p>
            <a:r>
              <a:rPr lang="en-US" dirty="0" smtClean="0"/>
              <a:t>Network design principles: distributed, </a:t>
            </a:r>
            <a:r>
              <a:rPr lang="en-US" dirty="0" err="1" smtClean="0"/>
              <a:t>disintermediated</a:t>
            </a:r>
            <a:r>
              <a:rPr lang="en-US" dirty="0" smtClean="0"/>
              <a:t>, dynamic</a:t>
            </a:r>
          </a:p>
          <a:p>
            <a:r>
              <a:rPr lang="en-US" dirty="0" smtClean="0"/>
              <a:t>Design based on the ‘semantic principle’:</a:t>
            </a:r>
          </a:p>
          <a:p>
            <a:pPr lvl="1"/>
            <a:r>
              <a:rPr lang="en-US" dirty="0" smtClean="0"/>
              <a:t>autonomy</a:t>
            </a:r>
          </a:p>
          <a:p>
            <a:pPr lvl="1"/>
            <a:r>
              <a:rPr lang="en-US" dirty="0" smtClean="0"/>
              <a:t>diversity</a:t>
            </a:r>
          </a:p>
          <a:p>
            <a:pPr lvl="1"/>
            <a:r>
              <a:rPr lang="en-US" dirty="0" smtClean="0"/>
              <a:t>openness</a:t>
            </a:r>
          </a:p>
          <a:p>
            <a:pPr lvl="1"/>
            <a:r>
              <a:rPr lang="en-US" dirty="0" smtClean="0"/>
              <a:t>interactivity</a:t>
            </a:r>
          </a:p>
        </p:txBody>
      </p:sp>
    </p:spTree>
    <p:extLst>
      <p:ext uri="{BB962C8B-B14F-4D97-AF65-F5344CB8AC3E}">
        <p14:creationId xmlns:p14="http://schemas.microsoft.com/office/powerpoint/2010/main" val="294489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Connectivist Learning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non-curricular based approach</a:t>
            </a:r>
          </a:p>
          <a:p>
            <a:pPr lvl="1"/>
            <a:r>
              <a:rPr lang="en-US" dirty="0" smtClean="0"/>
              <a:t>course content is the ‘McGuffin’ </a:t>
            </a:r>
            <a:r>
              <a:rPr lang="en-US" dirty="0" err="1" smtClean="0"/>
              <a:t>vs</a:t>
            </a:r>
            <a:r>
              <a:rPr lang="en-US" dirty="0" smtClean="0"/>
              <a:t> (</a:t>
            </a:r>
            <a:r>
              <a:rPr lang="en-US" dirty="0" err="1" smtClean="0"/>
              <a:t>Freire</a:t>
            </a:r>
            <a:r>
              <a:rPr lang="en-US" dirty="0" smtClean="0"/>
              <a:t>) the ‘banking system’</a:t>
            </a:r>
          </a:p>
          <a:p>
            <a:pPr lvl="1"/>
            <a:r>
              <a:rPr lang="en-US" dirty="0" smtClean="0"/>
              <a:t>learning takes places through interaction and creativity</a:t>
            </a:r>
          </a:p>
          <a:p>
            <a:pPr lvl="2"/>
            <a:r>
              <a:rPr lang="en-US" dirty="0" smtClean="0"/>
              <a:t>Seymour </a:t>
            </a:r>
            <a:r>
              <a:rPr lang="en-US" dirty="0" err="1" smtClean="0"/>
              <a:t>Papert</a:t>
            </a:r>
            <a:r>
              <a:rPr lang="en-US" dirty="0" smtClean="0"/>
              <a:t> – constructionism</a:t>
            </a:r>
          </a:p>
          <a:p>
            <a:pPr lvl="2"/>
            <a:r>
              <a:rPr lang="en-US" dirty="0" smtClean="0"/>
              <a:t>Aggregate, remix, repurpose, feed forward</a:t>
            </a:r>
          </a:p>
          <a:p>
            <a:r>
              <a:rPr lang="en-US" dirty="0" smtClean="0"/>
              <a:t>Learning a matter of growth, not accumulation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3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 formal recognition that people have different destinations, different tastes</a:t>
            </a:r>
          </a:p>
          <a:p>
            <a:r>
              <a:rPr lang="en-US" dirty="0" smtClean="0"/>
              <a:t>Based on an understanding that knowledge varies according to these</a:t>
            </a:r>
          </a:p>
          <a:p>
            <a:r>
              <a:rPr lang="en-US" dirty="0" smtClean="0"/>
              <a:t>Expresses the principle that networks – communities – are stronger with multiple diverse perspectives</a:t>
            </a:r>
          </a:p>
          <a:p>
            <a:r>
              <a:rPr lang="en-US" dirty="0" smtClean="0"/>
              <a:t>Knowledge learned is </a:t>
            </a:r>
            <a:r>
              <a:rPr lang="en-US" i="1" dirty="0" smtClean="0"/>
              <a:t>better – </a:t>
            </a:r>
            <a:r>
              <a:rPr lang="en-US" dirty="0" smtClean="0"/>
              <a:t>indeed, </a:t>
            </a:r>
            <a:r>
              <a:rPr lang="en-US" i="1" dirty="0" smtClean="0"/>
              <a:t>known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5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Map of the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2" y="1482725"/>
            <a:ext cx="7494676" cy="41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718" y="5826081"/>
            <a:ext cx="79645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Connectivism: A Theory of Personal Learning</a:t>
            </a:r>
          </a:p>
          <a:p>
            <a:r>
              <a:rPr lang="en-US" sz="1100" dirty="0" smtClean="0"/>
              <a:t>Stephen Downes, December 3, 2008, Educational Development Centre, Ottawa</a:t>
            </a:r>
          </a:p>
          <a:p>
            <a:r>
              <a:rPr lang="pl-PL" sz="1100" dirty="0" smtClean="0"/>
              <a:t>http://</a:t>
            </a:r>
            <a:r>
              <a:rPr lang="pl-PL" sz="1100" dirty="0" err="1" smtClean="0"/>
              <a:t>www.downes.ca</a:t>
            </a:r>
            <a:r>
              <a:rPr lang="pl-PL" sz="1100" dirty="0" smtClean="0"/>
              <a:t>/</a:t>
            </a:r>
            <a:r>
              <a:rPr lang="pl-PL" sz="1100" dirty="0" err="1" smtClean="0"/>
              <a:t>presentation</a:t>
            </a:r>
            <a:r>
              <a:rPr lang="pl-PL" sz="1100" dirty="0" smtClean="0"/>
              <a:t>/208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2213181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MOOC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MOOC: Massive Open Online Course</a:t>
            </a:r>
          </a:p>
          <a:p>
            <a:r>
              <a:rPr lang="en-US" dirty="0" smtClean="0"/>
              <a:t>There is no central core feature – no core content, group,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Course design is a network, or a map, or a community</a:t>
            </a:r>
          </a:p>
          <a:p>
            <a:r>
              <a:rPr lang="en-US" dirty="0" smtClean="0"/>
              <a:t>Resources are distributed, and aggregated</a:t>
            </a:r>
          </a:p>
          <a:p>
            <a:r>
              <a:rPr lang="en-US" dirty="0" smtClean="0"/>
              <a:t>Participants are encouraged to create their own resources, communities,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781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2010: Stephen Downes, Rita Kop</a:t>
            </a:r>
            <a:br>
              <a:rPr lang="en-US" dirty="0">
                <a:solidFill>
                  <a:srgbClr val="800000"/>
                </a:solidFill>
                <a:cs typeface="Chalkduster" charset="0"/>
              </a:rPr>
            </a:br>
            <a:r>
              <a:rPr lang="en-US" dirty="0">
                <a:solidFill>
                  <a:srgbClr val="800000"/>
                </a:solidFill>
                <a:cs typeface="Chalkduster" charset="0"/>
              </a:rPr>
              <a:t>Critical Literacies &amp; PLENK 2010</a:t>
            </a:r>
          </a:p>
        </p:txBody>
      </p:sp>
      <p:pic>
        <p:nvPicPr>
          <p:cNvPr id="40962" name="Picture 4" descr="Screen shot 2011-09-04 at 11.5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730375"/>
            <a:ext cx="6746875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1412875" y="5751513"/>
            <a:ext cx="711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PLENK 2010 involved a significant research effort</a:t>
            </a:r>
          </a:p>
        </p:txBody>
      </p:sp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412875" y="6234113"/>
            <a:ext cx="265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s-IS">
                <a:hlinkClick r:id="rId3"/>
              </a:rPr>
              <a:t>http://connect.downes.ca/</a:t>
            </a:r>
            <a:r>
              <a:rPr lang="is-IS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38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PLENK Analytics</a:t>
            </a:r>
          </a:p>
        </p:txBody>
      </p:sp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1412875" y="5751513"/>
            <a:ext cx="711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Supporting ongoing MOOC participation</a:t>
            </a:r>
          </a:p>
        </p:txBody>
      </p:sp>
      <p:sp>
        <p:nvSpPr>
          <p:cNvPr id="41987" name="Rectangle 7"/>
          <p:cNvSpPr>
            <a:spLocks noChangeArrowheads="1"/>
          </p:cNvSpPr>
          <p:nvPr/>
        </p:nvSpPr>
        <p:spPr bwMode="auto">
          <a:xfrm>
            <a:off x="1412875" y="6234113"/>
            <a:ext cx="5484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2"/>
              </a:rPr>
              <a:t>http://www.irrodl.org/index.php/irrodl/article/view/882</a:t>
            </a:r>
            <a:r>
              <a:rPr lang="pl-PL"/>
              <a:t> </a:t>
            </a:r>
            <a:r>
              <a:rPr lang="is-IS"/>
              <a:t> </a:t>
            </a:r>
            <a:endParaRPr lang="en-US"/>
          </a:p>
        </p:txBody>
      </p:sp>
      <p:pic>
        <p:nvPicPr>
          <p:cNvPr id="4198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803400"/>
            <a:ext cx="6732588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3200400"/>
            <a:ext cx="1355725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11"/>
          <p:cNvSpPr txBox="1">
            <a:spLocks noChangeArrowheads="1"/>
          </p:cNvSpPr>
          <p:nvPr/>
        </p:nvSpPr>
        <p:spPr bwMode="auto">
          <a:xfrm>
            <a:off x="496888" y="4838700"/>
            <a:ext cx="1355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Rita Kop</a:t>
            </a:r>
          </a:p>
        </p:txBody>
      </p:sp>
    </p:spTree>
    <p:extLst>
      <p:ext uri="{BB962C8B-B14F-4D97-AF65-F5344CB8AC3E}">
        <p14:creationId xmlns:p14="http://schemas.microsoft.com/office/powerpoint/2010/main" val="2810867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Critical Literacies</a:t>
            </a: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492125" y="5254625"/>
            <a:ext cx="7175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Understanding how we use artifacts to </a:t>
            </a:r>
            <a:r>
              <a:rPr lang="en-US" sz="2800" i="1">
                <a:solidFill>
                  <a:srgbClr val="800000"/>
                </a:solidFill>
                <a:latin typeface="Chalkboard" charset="0"/>
                <a:cs typeface="Chalkboard" charset="0"/>
              </a:rPr>
              <a:t>communicate</a:t>
            </a:r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 in online and other learning networks</a:t>
            </a:r>
          </a:p>
        </p:txBody>
      </p:sp>
      <p:pic>
        <p:nvPicPr>
          <p:cNvPr id="44035" name="Picture 5" descr="Screen shot 2011-09-05 at 12.17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1536700"/>
            <a:ext cx="58737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Screen shot 2011-09-05 at 12.1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635250"/>
            <a:ext cx="31750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4722813" y="6270625"/>
            <a:ext cx="396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5"/>
              </a:rPr>
              <a:t>http://www.downes.ca/presentation/232</a:t>
            </a:r>
            <a:r>
              <a:rPr lang="pl-PL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56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2011: Year of the MOOC</a:t>
            </a:r>
          </a:p>
        </p:txBody>
      </p:sp>
      <p:pic>
        <p:nvPicPr>
          <p:cNvPr id="45058" name="Picture 4" descr="Screen shot 2011-09-05 at 12.22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609725"/>
            <a:ext cx="7112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484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 associated with distance learning</a:t>
            </a:r>
          </a:p>
          <a:p>
            <a:pPr lvl="1"/>
            <a:r>
              <a:rPr lang="en-US" dirty="0" smtClean="0"/>
              <a:t>correspondence schools – 1880sff</a:t>
            </a:r>
          </a:p>
          <a:p>
            <a:pPr lvl="1"/>
            <a:r>
              <a:rPr lang="en-US" dirty="0" smtClean="0"/>
              <a:t>1915, creation of the National University Extension Association(NUEA)</a:t>
            </a:r>
          </a:p>
          <a:p>
            <a:pPr lvl="1"/>
            <a:r>
              <a:rPr lang="en-US" dirty="0" smtClean="0"/>
              <a:t>U.S. radio broadcasting licenses to 202 colleges, universities, and school boards – 1920s, 30s</a:t>
            </a:r>
          </a:p>
          <a:p>
            <a:pPr lvl="1"/>
            <a:r>
              <a:rPr lang="en-US" dirty="0" smtClean="0"/>
              <a:t>1926, historian J C </a:t>
            </a:r>
            <a:r>
              <a:rPr lang="en-US" dirty="0" err="1" smtClean="0"/>
              <a:t>Stobart</a:t>
            </a:r>
            <a:r>
              <a:rPr lang="en-US" dirty="0" smtClean="0"/>
              <a:t> wrote a memo advocating a 'wireless university’ while at BBC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3368" y="5907958"/>
            <a:ext cx="76779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smtClean="0"/>
              <a:t>Bizhan Nasseh, </a:t>
            </a:r>
            <a:r>
              <a:rPr lang="en-US" sz="1400" dirty="0" smtClean="0"/>
              <a:t>A brief History of Distance Education, </a:t>
            </a:r>
            <a:r>
              <a:rPr lang="pl-PL" sz="1400" dirty="0" smtClean="0"/>
              <a:t>http://</a:t>
            </a:r>
            <a:r>
              <a:rPr lang="pl-PL" sz="1400" dirty="0" err="1" smtClean="0"/>
              <a:t>www.downes.ca</a:t>
            </a:r>
            <a:r>
              <a:rPr lang="pl-PL" sz="1400" dirty="0" smtClean="0"/>
              <a:t>/</a:t>
            </a:r>
            <a:r>
              <a:rPr lang="pl-PL" sz="1400" dirty="0" err="1" smtClean="0"/>
              <a:t>files</a:t>
            </a:r>
            <a:r>
              <a:rPr lang="pl-PL" sz="1400" dirty="0" smtClean="0"/>
              <a:t>/</a:t>
            </a:r>
            <a:r>
              <a:rPr lang="pl-PL" sz="1400" dirty="0" err="1" smtClean="0"/>
              <a:t>nasseh_history.html</a:t>
            </a:r>
            <a:r>
              <a:rPr lang="pl-PL" sz="1400" dirty="0" smtClean="0"/>
              <a:t> </a:t>
            </a:r>
          </a:p>
          <a:p>
            <a:r>
              <a:rPr lang="en-US" sz="1400" dirty="0" smtClean="0"/>
              <a:t>History of the OU, http://www8.open.ac.uk/about/main/the-</a:t>
            </a:r>
            <a:r>
              <a:rPr lang="en-US" sz="1400" dirty="0" err="1" smtClean="0"/>
              <a:t>ou</a:t>
            </a:r>
            <a:r>
              <a:rPr lang="en-US" sz="1400" dirty="0" smtClean="0"/>
              <a:t>-explained/history-the-</a:t>
            </a:r>
            <a:r>
              <a:rPr lang="en-US" sz="1400" dirty="0" err="1" smtClean="0"/>
              <a:t>ou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0769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68300" y="381000"/>
            <a:ext cx="8775700" cy="123825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800000"/>
                </a:solidFill>
                <a:cs typeface="Chalkduster" charset="0"/>
              </a:rPr>
              <a:t>Connectivism &amp; Connective Knowledge</a:t>
            </a:r>
          </a:p>
        </p:txBody>
      </p:sp>
      <p:pic>
        <p:nvPicPr>
          <p:cNvPr id="46082" name="Picture 5" descr="Screen shot 2011-09-05 at 12.28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619250"/>
            <a:ext cx="72771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1133475" y="6396038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>
                <a:hlinkClick r:id="rId4"/>
              </a:rPr>
              <a:t>http://www.youtube.com/watch?v=eW3gMGqcZQc</a:t>
            </a:r>
            <a:r>
              <a:rPr lang="pl-PL"/>
              <a:t> </a:t>
            </a:r>
            <a:endParaRPr lang="en-US"/>
          </a:p>
        </p:txBody>
      </p:sp>
      <p:sp>
        <p:nvSpPr>
          <p:cNvPr id="46084" name="TextBox 10"/>
          <p:cNvSpPr txBox="1">
            <a:spLocks noChangeArrowheads="1"/>
          </p:cNvSpPr>
          <p:nvPr/>
        </p:nvSpPr>
        <p:spPr bwMode="auto">
          <a:xfrm>
            <a:off x="1022350" y="5832475"/>
            <a:ext cx="6613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CCK11: How to Learn in a MOOC</a:t>
            </a:r>
          </a:p>
        </p:txBody>
      </p:sp>
    </p:spTree>
    <p:extLst>
      <p:ext uri="{BB962C8B-B14F-4D97-AF65-F5344CB8AC3E}">
        <p14:creationId xmlns:p14="http://schemas.microsoft.com/office/powerpoint/2010/main" val="2009347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How to be Successful in a MOOC</a:t>
            </a:r>
          </a:p>
        </p:txBody>
      </p:sp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1022350" y="58420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>
                <a:hlinkClick r:id="rId3"/>
              </a:rPr>
              <a:t>http://www.youtube.com/watch?v=r8avYQ5ZqM0</a:t>
            </a:r>
            <a:r>
              <a:rPr lang="pl-PL"/>
              <a:t>  </a:t>
            </a:r>
            <a:endParaRPr lang="en-US"/>
          </a:p>
        </p:txBody>
      </p:sp>
      <p:pic>
        <p:nvPicPr>
          <p:cNvPr id="47107" name="Picture 2" descr="Screen shot 2011-09-05 at 12.39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554163"/>
            <a:ext cx="675005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76575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6927850" y="4737100"/>
            <a:ext cx="212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Dave Cormier</a:t>
            </a:r>
          </a:p>
        </p:txBody>
      </p:sp>
    </p:spTree>
    <p:extLst>
      <p:ext uri="{BB962C8B-B14F-4D97-AF65-F5344CB8AC3E}">
        <p14:creationId xmlns:p14="http://schemas.microsoft.com/office/powerpoint/2010/main" val="229789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Learning Analytics</a:t>
            </a:r>
          </a:p>
        </p:txBody>
      </p:sp>
      <p:sp>
        <p:nvSpPr>
          <p:cNvPr id="48130" name="Rectangle 6"/>
          <p:cNvSpPr>
            <a:spLocks noChangeArrowheads="1"/>
          </p:cNvSpPr>
          <p:nvPr/>
        </p:nvSpPr>
        <p:spPr bwMode="auto">
          <a:xfrm>
            <a:off x="1022350" y="6211888"/>
            <a:ext cx="6858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http://scope.bccampus.ca/course/view.php?id=365</a:t>
            </a:r>
            <a:r>
              <a:rPr lang="en-US"/>
              <a:t> </a:t>
            </a:r>
            <a:r>
              <a:rPr lang="pl-PL"/>
              <a:t> </a:t>
            </a:r>
            <a:endParaRPr lang="en-US"/>
          </a:p>
        </p:txBody>
      </p:sp>
      <p:sp>
        <p:nvSpPr>
          <p:cNvPr id="48131" name="TextBox 10"/>
          <p:cNvSpPr txBox="1">
            <a:spLocks noChangeArrowheads="1"/>
          </p:cNvSpPr>
          <p:nvPr/>
        </p:nvSpPr>
        <p:spPr bwMode="auto">
          <a:xfrm>
            <a:off x="1022350" y="5570538"/>
            <a:ext cx="7662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LAK11: How to measure success in a MOOC</a:t>
            </a:r>
          </a:p>
        </p:txBody>
      </p:sp>
      <p:pic>
        <p:nvPicPr>
          <p:cNvPr id="4813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1557338"/>
            <a:ext cx="6350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361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800000"/>
                </a:solidFill>
                <a:cs typeface="Chalkduster" charset="0"/>
              </a:rPr>
              <a:t>MobiMOOC</a:t>
            </a:r>
            <a:endParaRPr lang="en-US" dirty="0">
              <a:solidFill>
                <a:srgbClr val="800000"/>
              </a:solidFill>
              <a:cs typeface="Chalkduster" charset="0"/>
            </a:endParaRPr>
          </a:p>
        </p:txBody>
      </p:sp>
      <p:sp>
        <p:nvSpPr>
          <p:cNvPr id="49154" name="Rectangle 6"/>
          <p:cNvSpPr>
            <a:spLocks noChangeArrowheads="1"/>
          </p:cNvSpPr>
          <p:nvPr/>
        </p:nvSpPr>
        <p:spPr bwMode="auto">
          <a:xfrm>
            <a:off x="742950" y="5862638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http://mobimooc.wikispaces.com/</a:t>
            </a:r>
            <a:r>
              <a:rPr lang="en-US"/>
              <a:t> </a:t>
            </a:r>
            <a:r>
              <a:rPr lang="pl-PL"/>
              <a:t> </a:t>
            </a:r>
            <a:endParaRPr lang="en-US"/>
          </a:p>
        </p:txBody>
      </p:sp>
      <p:sp>
        <p:nvSpPr>
          <p:cNvPr id="49155" name="TextBox 10"/>
          <p:cNvSpPr txBox="1">
            <a:spLocks noChangeArrowheads="1"/>
          </p:cNvSpPr>
          <p:nvPr/>
        </p:nvSpPr>
        <p:spPr bwMode="auto">
          <a:xfrm>
            <a:off x="635000" y="5308600"/>
            <a:ext cx="7662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Supporting Mobile Learning Technology</a:t>
            </a:r>
          </a:p>
        </p:txBody>
      </p:sp>
      <p:pic>
        <p:nvPicPr>
          <p:cNvPr id="4915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730375"/>
            <a:ext cx="69659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730375"/>
            <a:ext cx="1270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Box 4"/>
          <p:cNvSpPr txBox="1">
            <a:spLocks noChangeArrowheads="1"/>
          </p:cNvSpPr>
          <p:nvPr/>
        </p:nvSpPr>
        <p:spPr bwMode="auto">
          <a:xfrm>
            <a:off x="7278688" y="3492500"/>
            <a:ext cx="1406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Inge de Waard</a:t>
            </a:r>
          </a:p>
        </p:txBody>
      </p:sp>
    </p:spTree>
    <p:extLst>
      <p:ext uri="{BB962C8B-B14F-4D97-AF65-F5344CB8AC3E}">
        <p14:creationId xmlns:p14="http://schemas.microsoft.com/office/powerpoint/2010/main" val="2162275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The madness and mayhem of DS106</a:t>
            </a:r>
          </a:p>
        </p:txBody>
      </p:sp>
      <p:sp>
        <p:nvSpPr>
          <p:cNvPr id="50178" name="TextBox 10"/>
          <p:cNvSpPr txBox="1">
            <a:spLocks noChangeArrowheads="1"/>
          </p:cNvSpPr>
          <p:nvPr/>
        </p:nvSpPr>
        <p:spPr bwMode="auto">
          <a:xfrm>
            <a:off x="368300" y="4914900"/>
            <a:ext cx="76628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DS = Digital Storytelling</a:t>
            </a:r>
          </a:p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DS106 redefined activities and participation </a:t>
            </a:r>
          </a:p>
        </p:txBody>
      </p:sp>
      <p:pic>
        <p:nvPicPr>
          <p:cNvPr id="501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6500"/>
            <a:ext cx="494506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730375"/>
            <a:ext cx="14827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3213100"/>
            <a:ext cx="18161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641475"/>
            <a:ext cx="2146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7024688" y="4554538"/>
            <a:ext cx="211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Jim Groom</a:t>
            </a:r>
          </a:p>
        </p:txBody>
      </p:sp>
      <p:sp>
        <p:nvSpPr>
          <p:cNvPr id="50184" name="Rectangle 12"/>
          <p:cNvSpPr>
            <a:spLocks noChangeArrowheads="1"/>
          </p:cNvSpPr>
          <p:nvPr/>
        </p:nvSpPr>
        <p:spPr bwMode="auto">
          <a:xfrm>
            <a:off x="368300" y="5875338"/>
            <a:ext cx="1743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hlinkClick r:id="rId7"/>
              </a:rPr>
              <a:t>http://ds106.us/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4345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7824788" cy="1238250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800000"/>
                </a:solidFill>
                <a:cs typeface="Chalkduster" charset="0"/>
              </a:rPr>
              <a:t>eduMOOC</a:t>
            </a:r>
            <a:endParaRPr lang="en-US" dirty="0">
              <a:solidFill>
                <a:srgbClr val="800000"/>
              </a:solidFill>
              <a:cs typeface="Chalkduster" charset="0"/>
            </a:endParaRPr>
          </a:p>
        </p:txBody>
      </p:sp>
      <p:sp>
        <p:nvSpPr>
          <p:cNvPr id="51202" name="TextBox 10"/>
          <p:cNvSpPr txBox="1">
            <a:spLocks noChangeArrowheads="1"/>
          </p:cNvSpPr>
          <p:nvPr/>
        </p:nvSpPr>
        <p:spPr bwMode="auto">
          <a:xfrm>
            <a:off x="368300" y="5176838"/>
            <a:ext cx="7950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Large, well publicized, but not very interactive</a:t>
            </a:r>
          </a:p>
        </p:txBody>
      </p:sp>
      <p:sp>
        <p:nvSpPr>
          <p:cNvPr id="51203" name="Rectangle 12"/>
          <p:cNvSpPr>
            <a:spLocks noChangeArrowheads="1"/>
          </p:cNvSpPr>
          <p:nvPr/>
        </p:nvSpPr>
        <p:spPr bwMode="auto">
          <a:xfrm>
            <a:off x="368300" y="5875338"/>
            <a:ext cx="3790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>
                <a:hlinkClick r:id="rId3"/>
              </a:rPr>
              <a:t>http://sites.google.com/site/edumooc/</a:t>
            </a:r>
            <a:r>
              <a:rPr lang="nl-NL"/>
              <a:t> </a:t>
            </a:r>
            <a:r>
              <a:rPr lang="en-US"/>
              <a:t> </a:t>
            </a:r>
          </a:p>
        </p:txBody>
      </p:sp>
      <p:pic>
        <p:nvPicPr>
          <p:cNvPr id="51204" name="Picture 4" descr="Screen shot 2011-09-05 at 1.00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214438"/>
            <a:ext cx="790575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325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7824788" cy="12382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rgbClr val="800000"/>
                </a:solidFill>
                <a:cs typeface="Chalkduster" charset="0"/>
              </a:rPr>
              <a:t>eduMOOC</a:t>
            </a:r>
            <a:r>
              <a:rPr lang="en-US" dirty="0">
                <a:solidFill>
                  <a:srgbClr val="800000"/>
                </a:solidFill>
                <a:cs typeface="Chalkduster" charset="0"/>
              </a:rPr>
              <a:t> underground</a:t>
            </a:r>
          </a:p>
        </p:txBody>
      </p:sp>
      <p:sp>
        <p:nvSpPr>
          <p:cNvPr id="52226" name="TextBox 10"/>
          <p:cNvSpPr txBox="1">
            <a:spLocks noChangeArrowheads="1"/>
          </p:cNvSpPr>
          <p:nvPr/>
        </p:nvSpPr>
        <p:spPr bwMode="auto">
          <a:xfrm>
            <a:off x="257175" y="5303838"/>
            <a:ext cx="79486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Jeff Lebow, Google+ hangout, and Livestream:</a:t>
            </a:r>
          </a:p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Taking something ordinary, and making it something special – YOU make the MOOC</a:t>
            </a:r>
          </a:p>
        </p:txBody>
      </p:sp>
      <p:pic>
        <p:nvPicPr>
          <p:cNvPr id="52227" name="Picture 2" descr="Screen shot 2011-09-05 at 1.04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69975"/>
            <a:ext cx="685165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368300" y="6503988"/>
            <a:ext cx="3740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4"/>
              </a:rPr>
              <a:t>http://www.livestream.com/jefflebow/</a:t>
            </a:r>
            <a:r>
              <a:rPr lang="pl-PL"/>
              <a:t> </a:t>
            </a:r>
            <a:endParaRPr lang="en-US"/>
          </a:p>
        </p:txBody>
      </p:sp>
      <p:pic>
        <p:nvPicPr>
          <p:cNvPr id="5222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20574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7453313" y="3816350"/>
            <a:ext cx="1325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Jeff Lebow</a:t>
            </a:r>
          </a:p>
        </p:txBody>
      </p:sp>
    </p:spTree>
    <p:extLst>
      <p:ext uri="{BB962C8B-B14F-4D97-AF65-F5344CB8AC3E}">
        <p14:creationId xmlns:p14="http://schemas.microsoft.com/office/powerpoint/2010/main" val="3383643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7824788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AI-Class: Redefining Massive</a:t>
            </a:r>
          </a:p>
        </p:txBody>
      </p:sp>
      <p:sp>
        <p:nvSpPr>
          <p:cNvPr id="53250" name="TextBox 10"/>
          <p:cNvSpPr txBox="1">
            <a:spLocks noChangeArrowheads="1"/>
          </p:cNvSpPr>
          <p:nvPr/>
        </p:nvSpPr>
        <p:spPr bwMode="auto">
          <a:xfrm>
            <a:off x="257175" y="5303838"/>
            <a:ext cx="7948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Chalkboard" charset="0"/>
                <a:cs typeface="Chalkboard" charset="0"/>
              </a:rPr>
              <a:t>More than 100,000 people signed up for pre-registration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57175" y="6319838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3"/>
              </a:rPr>
              <a:t>http://www.ai-class.com/</a:t>
            </a:r>
            <a:r>
              <a:rPr lang="pl-PL"/>
              <a:t>  </a:t>
            </a:r>
            <a:endParaRPr lang="en-US"/>
          </a:p>
        </p:txBody>
      </p:sp>
      <p:pic>
        <p:nvPicPr>
          <p:cNvPr id="53252" name="Picture 7" descr="Screen shot 2011-09-05 at 1.08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9144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227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2890838" y="0"/>
            <a:ext cx="5856287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  <a:cs typeface="Chalkduster" charset="0"/>
              </a:rPr>
              <a:t>Change 2011</a:t>
            </a:r>
          </a:p>
        </p:txBody>
      </p:sp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606425" y="6319838"/>
            <a:ext cx="228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3"/>
              </a:rPr>
              <a:t>http://change.mooc.ca</a:t>
            </a:r>
            <a:r>
              <a:rPr lang="pl-PL"/>
              <a:t>   </a:t>
            </a:r>
            <a:endParaRPr lang="en-US"/>
          </a:p>
        </p:txBody>
      </p:sp>
      <p:pic>
        <p:nvPicPr>
          <p:cNvPr id="5427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095375"/>
            <a:ext cx="60896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1101725" y="5214938"/>
            <a:ext cx="60896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Downes, Cormier and Siemens try again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606425" y="5949950"/>
            <a:ext cx="749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Image: </a:t>
            </a:r>
            <a:r>
              <a:rPr lang="en-US">
                <a:hlinkClick r:id="rId5"/>
              </a:rPr>
              <a:t>http://steve-wheeler.blogspot.com/2011/04/running-mooc.html</a:t>
            </a:r>
            <a:r>
              <a:rPr lang="en-US"/>
              <a:t> </a:t>
            </a:r>
          </a:p>
        </p:txBody>
      </p:sp>
      <p:pic>
        <p:nvPicPr>
          <p:cNvPr id="54278" name="Picture 6" descr="Screen shot 2011-09-05 at 1.14.2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73063"/>
            <a:ext cx="2438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053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Roles for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Communications and Education  Infrastructure</a:t>
            </a:r>
          </a:p>
          <a:p>
            <a:r>
              <a:rPr lang="en-US" dirty="0" smtClean="0"/>
              <a:t>Support for Open Educational Resources</a:t>
            </a:r>
          </a:p>
          <a:p>
            <a:r>
              <a:rPr lang="en-US" dirty="0" smtClean="0"/>
              <a:t>Support for Free Learning</a:t>
            </a:r>
          </a:p>
          <a:p>
            <a:r>
              <a:rPr lang="en-US" dirty="0" smtClean="0"/>
              <a:t>Management of assessments and credentialing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598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Institutions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University opens in 1971</a:t>
            </a:r>
          </a:p>
          <a:p>
            <a:pPr lvl="1"/>
            <a:r>
              <a:rPr lang="en-US" dirty="0" smtClean="0"/>
              <a:t>did not insist on prior educational qualifications</a:t>
            </a:r>
          </a:p>
          <a:p>
            <a:pPr lvl="1"/>
            <a:r>
              <a:rPr lang="en-US" dirty="0" smtClean="0"/>
              <a:t>required students to take two foundation courses</a:t>
            </a:r>
          </a:p>
          <a:p>
            <a:r>
              <a:rPr lang="en-US" dirty="0" smtClean="0"/>
              <a:t>New York State’s Empire State College</a:t>
            </a:r>
          </a:p>
          <a:p>
            <a:pPr lvl="1"/>
            <a:r>
              <a:rPr lang="en-US" dirty="0" smtClean="0"/>
              <a:t>commenced operation in 1971</a:t>
            </a:r>
          </a:p>
          <a:p>
            <a:r>
              <a:rPr lang="en-US" dirty="0" smtClean="0"/>
              <a:t>Athabasca University (1970/72), </a:t>
            </a:r>
            <a:r>
              <a:rPr lang="de-DE" dirty="0" smtClean="0"/>
              <a:t>Indira Gandhi National Open University (1985)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4809" y="6095956"/>
            <a:ext cx="76386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Empire State College, College History http://</a:t>
            </a:r>
            <a:r>
              <a:rPr lang="en-US" sz="1400" dirty="0" err="1" smtClean="0"/>
              <a:t>alumni.esc.edu</a:t>
            </a:r>
            <a:r>
              <a:rPr lang="en-US" sz="1400" dirty="0" smtClean="0"/>
              <a:t>/inauguration/</a:t>
            </a:r>
            <a:r>
              <a:rPr lang="en-US" sz="1400" dirty="0" err="1" smtClean="0"/>
              <a:t>collegehistory.php</a:t>
            </a:r>
            <a:endParaRPr lang="en-US" sz="1400" dirty="0" smtClean="0"/>
          </a:p>
          <a:p>
            <a:r>
              <a:rPr lang="de-DE" sz="1400" dirty="0" smtClean="0"/>
              <a:t>IGNOU http://</a:t>
            </a:r>
            <a:r>
              <a:rPr lang="de-DE" sz="1400" dirty="0" err="1" smtClean="0"/>
              <a:t>www.ignou.ac.in</a:t>
            </a:r>
            <a:r>
              <a:rPr lang="de-DE" sz="1400" dirty="0" smtClean="0"/>
              <a:t>/</a:t>
            </a:r>
            <a:r>
              <a:rPr lang="de-DE" sz="1400" dirty="0" err="1" smtClean="0"/>
              <a:t>ignou</a:t>
            </a:r>
            <a:r>
              <a:rPr lang="de-DE" sz="1400" dirty="0" smtClean="0"/>
              <a:t>/</a:t>
            </a:r>
            <a:r>
              <a:rPr lang="de-DE" sz="1400" dirty="0" err="1" smtClean="0"/>
              <a:t>aboutignou</a:t>
            </a:r>
            <a:r>
              <a:rPr lang="de-DE" sz="1400" dirty="0" smtClean="0"/>
              <a:t>/</a:t>
            </a:r>
            <a:r>
              <a:rPr lang="de-DE" sz="1400" dirty="0" err="1" smtClean="0"/>
              <a:t>profile</a:t>
            </a:r>
            <a:r>
              <a:rPr lang="de-DE" sz="1400" dirty="0" smtClean="0"/>
              <a:t>/2</a:t>
            </a:r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4696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Digital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 high-speed backbone networks</a:t>
            </a:r>
          </a:p>
          <a:p>
            <a:pPr lvl="1"/>
            <a:r>
              <a:rPr lang="en-US" dirty="0" smtClean="0"/>
              <a:t>used not only for education but for other public services: police, fire and emergency, hospital, municipalities, etc.</a:t>
            </a:r>
          </a:p>
          <a:p>
            <a:r>
              <a:rPr lang="en-US" dirty="0" smtClean="0"/>
              <a:t>Local Access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CAP </a:t>
            </a:r>
            <a:r>
              <a:rPr lang="en-US" dirty="0" err="1" smtClean="0"/>
              <a:t>Centres</a:t>
            </a:r>
            <a:endParaRPr lang="en-US" dirty="0" smtClean="0"/>
          </a:p>
          <a:p>
            <a:r>
              <a:rPr lang="en-US" dirty="0" smtClean="0"/>
              <a:t>Legal Framework</a:t>
            </a:r>
          </a:p>
          <a:p>
            <a:pPr lvl="1"/>
            <a:r>
              <a:rPr lang="en-US" dirty="0" smtClean="0"/>
              <a:t>policy on digital rights and copyright</a:t>
            </a:r>
          </a:p>
          <a:p>
            <a:pPr lvl="1"/>
            <a:r>
              <a:rPr lang="en-US" dirty="0" smtClean="0"/>
              <a:t>net neutrality and similar regulations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77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on Sustainability</a:t>
            </a:r>
            <a:endParaRPr lang="en-US" dirty="0"/>
          </a:p>
        </p:txBody>
      </p:sp>
      <p:pic>
        <p:nvPicPr>
          <p:cNvPr id="5" name="Content Placeholder 4" descr="Screen shot 2011-10-24 at 4.41.3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r="1570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368232" y="1600200"/>
            <a:ext cx="3076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Whatever we really want is sustainable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602943"/>
            <a:ext cx="3286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Like, say, highways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5622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for existing programs and services</a:t>
            </a:r>
          </a:p>
          <a:p>
            <a:pPr lvl="1"/>
            <a:r>
              <a:rPr lang="en-US" dirty="0" smtClean="0"/>
              <a:t>cost reductions in communications overhead</a:t>
            </a:r>
          </a:p>
          <a:p>
            <a:pPr lvl="1"/>
            <a:r>
              <a:rPr lang="en-US" dirty="0" smtClean="0"/>
              <a:t>improved efficiency of public service delivery</a:t>
            </a:r>
          </a:p>
          <a:p>
            <a:r>
              <a:rPr lang="en-US" dirty="0" smtClean="0"/>
              <a:t>Overhead on entertainment and commercial infrastructure</a:t>
            </a:r>
          </a:p>
          <a:p>
            <a:pPr lvl="1"/>
            <a:r>
              <a:rPr lang="en-US" dirty="0" smtClean="0"/>
              <a:t>similar to broadcast ‘</a:t>
            </a:r>
            <a:r>
              <a:rPr lang="en-US" dirty="0" err="1" smtClean="0"/>
              <a:t>CanCon</a:t>
            </a:r>
            <a:r>
              <a:rPr lang="en-US" dirty="0" smtClean="0"/>
              <a:t>’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53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Educational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Resources</a:t>
            </a:r>
          </a:p>
          <a:p>
            <a:pPr lvl="1"/>
            <a:r>
              <a:rPr lang="en-US" dirty="0" smtClean="0"/>
              <a:t>Already developed and paid for by government</a:t>
            </a:r>
          </a:p>
          <a:p>
            <a:pPr lvl="1"/>
            <a:r>
              <a:rPr lang="en-US" dirty="0" smtClean="0"/>
              <a:t>Open access initiatives</a:t>
            </a:r>
          </a:p>
          <a:p>
            <a:r>
              <a:rPr lang="en-US" dirty="0" smtClean="0"/>
              <a:t>Public Policy Resources</a:t>
            </a:r>
          </a:p>
          <a:p>
            <a:pPr lvl="1"/>
            <a:r>
              <a:rPr lang="en-US" dirty="0" smtClean="0"/>
              <a:t>design to serve a public end or </a:t>
            </a:r>
            <a:r>
              <a:rPr lang="en-US" dirty="0"/>
              <a:t>o</a:t>
            </a:r>
            <a:r>
              <a:rPr lang="en-US" dirty="0" smtClean="0"/>
              <a:t>bjective</a:t>
            </a:r>
          </a:p>
          <a:p>
            <a:pPr lvl="1"/>
            <a:r>
              <a:rPr lang="en-US" dirty="0" smtClean="0"/>
              <a:t>focus on basic literacies &amp; community empowerment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02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OERs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Redirection of existing resource allocations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OA mandates for grants and programs</a:t>
            </a:r>
          </a:p>
          <a:p>
            <a:pPr lvl="1"/>
            <a:r>
              <a:rPr lang="en-US" dirty="0" smtClean="0"/>
              <a:t>community outreach for existing agencies</a:t>
            </a:r>
          </a:p>
          <a:p>
            <a:pPr lvl="2"/>
            <a:r>
              <a:rPr lang="en-US" dirty="0" err="1" smtClean="0"/>
              <a:t>eg</a:t>
            </a:r>
            <a:r>
              <a:rPr lang="en-US" dirty="0" smtClean="0"/>
              <a:t>, NASA</a:t>
            </a:r>
          </a:p>
          <a:p>
            <a:r>
              <a:rPr lang="en-US" dirty="0" smtClean="0"/>
              <a:t>Support for community-based OER process</a:t>
            </a:r>
          </a:p>
          <a:p>
            <a:pPr lvl="1"/>
            <a:r>
              <a:rPr lang="en-US" dirty="0" smtClean="0"/>
              <a:t>integration of OER development and use within publicly supported curricula</a:t>
            </a:r>
          </a:p>
          <a:p>
            <a:pPr lvl="1"/>
            <a:r>
              <a:rPr lang="en-US" dirty="0" smtClean="0"/>
              <a:t>use of OERs in public services and programs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8296" y="5589307"/>
            <a:ext cx="8005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- Stephen Downes, Models for sustainable Open Educational </a:t>
            </a:r>
            <a:r>
              <a:rPr lang="en-US" sz="1400" dirty="0" err="1" smtClean="0"/>
              <a:t>Rsources</a:t>
            </a:r>
            <a:r>
              <a:rPr lang="en-US" sz="1400" dirty="0" smtClean="0"/>
              <a:t>, </a:t>
            </a:r>
            <a:r>
              <a:rPr lang="nl-NL" sz="1400" dirty="0" err="1" smtClean="0"/>
              <a:t>ijklo.org</a:t>
            </a:r>
            <a:r>
              <a:rPr lang="nl-NL" sz="1400" dirty="0" smtClean="0"/>
              <a:t>/Volume3/IJKLOv3p029-044</a:t>
            </a:r>
            <a:r>
              <a:rPr lang="nl-NL" sz="1400" b="1" dirty="0" smtClean="0"/>
              <a:t>Downes</a:t>
            </a:r>
            <a:r>
              <a:rPr lang="nl-NL" sz="1400" dirty="0" smtClean="0"/>
              <a:t>.pdf </a:t>
            </a:r>
            <a:r>
              <a:rPr lang="pl-PL" sz="1400" dirty="0" smtClean="0"/>
              <a:t>http://</a:t>
            </a:r>
            <a:r>
              <a:rPr lang="pl-PL" sz="1400" dirty="0" err="1" smtClean="0"/>
              <a:t>www.downes.ca</a:t>
            </a:r>
            <a:r>
              <a:rPr lang="pl-PL" sz="1400" dirty="0" smtClean="0"/>
              <a:t>/</a:t>
            </a:r>
            <a:r>
              <a:rPr lang="pl-PL" sz="1400" dirty="0" err="1" smtClean="0"/>
              <a:t>presentation</a:t>
            </a:r>
            <a:r>
              <a:rPr lang="pl-PL" sz="1400" dirty="0" smtClean="0"/>
              <a:t>/76</a:t>
            </a:r>
            <a:endParaRPr lang="nl-NL" sz="1400" dirty="0" smtClean="0"/>
          </a:p>
          <a:p>
            <a:r>
              <a:rPr lang="en-US" sz="1400" dirty="0" smtClean="0"/>
              <a:t>- OER Help with Keynote Slides, OER-Forum http://</a:t>
            </a:r>
            <a:r>
              <a:rPr lang="en-US" sz="1400" dirty="0" err="1" smtClean="0"/>
              <a:t>lists.esn.org.za</a:t>
            </a:r>
            <a:r>
              <a:rPr lang="en-US" sz="1400" dirty="0" smtClean="0"/>
              <a:t>/</a:t>
            </a:r>
            <a:r>
              <a:rPr lang="en-US" sz="1400" dirty="0" err="1" smtClean="0"/>
              <a:t>pipermail</a:t>
            </a:r>
            <a:r>
              <a:rPr lang="en-US" sz="1400" dirty="0" smtClean="0"/>
              <a:t>/</a:t>
            </a:r>
            <a:r>
              <a:rPr lang="en-US" sz="1400" dirty="0" err="1" smtClean="0"/>
              <a:t>oer</a:t>
            </a:r>
            <a:r>
              <a:rPr lang="en-US" sz="1400" dirty="0" smtClean="0"/>
              <a:t>-forum/2011-October/</a:t>
            </a:r>
            <a:r>
              <a:rPr lang="en-US" sz="1400" dirty="0" err="1" smtClean="0"/>
              <a:t>thread.html</a:t>
            </a:r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5583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and Service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Software and environment support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Public Knowledge </a:t>
            </a:r>
            <a:r>
              <a:rPr lang="en-US" dirty="0"/>
              <a:t>P</a:t>
            </a:r>
            <a:r>
              <a:rPr lang="en-US" dirty="0" smtClean="0"/>
              <a:t>roject, </a:t>
            </a:r>
          </a:p>
          <a:p>
            <a:pPr lvl="1"/>
            <a:r>
              <a:rPr lang="en-US" dirty="0" smtClean="0"/>
              <a:t>Open Journal Systems, Moodle, et</a:t>
            </a:r>
          </a:p>
          <a:p>
            <a:pPr marL="514350" indent="-457200"/>
            <a:r>
              <a:rPr lang="en-US" dirty="0" smtClean="0"/>
              <a:t>Service networks and support</a:t>
            </a:r>
          </a:p>
          <a:p>
            <a:pPr marL="914400" lvl="1" indent="-457200"/>
            <a:r>
              <a:rPr lang="en-US" dirty="0" smtClean="0"/>
              <a:t>JISC / CETIS, </a:t>
            </a:r>
            <a:r>
              <a:rPr lang="en-US" dirty="0" err="1" smtClean="0"/>
              <a:t>EdNA</a:t>
            </a:r>
            <a:r>
              <a:rPr lang="en-US" dirty="0" smtClean="0"/>
              <a:t>, etc.</a:t>
            </a:r>
          </a:p>
          <a:p>
            <a:pPr marL="914400" lvl="1" indent="-457200"/>
            <a:r>
              <a:rPr lang="en-US" dirty="0" smtClean="0"/>
              <a:t>Common Services - </a:t>
            </a:r>
            <a:r>
              <a:rPr lang="en-US" dirty="0" err="1" smtClean="0"/>
              <a:t>eFramework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69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Support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and systems research support</a:t>
            </a:r>
          </a:p>
          <a:p>
            <a:r>
              <a:rPr lang="en-US" dirty="0" smtClean="0"/>
              <a:t>Public adoption of open licensing	</a:t>
            </a:r>
          </a:p>
          <a:p>
            <a:pPr lvl="1"/>
            <a:r>
              <a:rPr lang="en-US" dirty="0" smtClean="0"/>
              <a:t>FLOSS</a:t>
            </a:r>
          </a:p>
          <a:p>
            <a:pPr lvl="2"/>
            <a:r>
              <a:rPr lang="en-US" dirty="0" smtClean="0"/>
              <a:t>GNU/GPL, BSD,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smtClean="0"/>
              <a:t>Creative Commons</a:t>
            </a:r>
          </a:p>
          <a:p>
            <a:pPr lvl="1"/>
            <a:r>
              <a:rPr lang="en-US" dirty="0" smtClean="0"/>
              <a:t>directs resources toward multi-sector development</a:t>
            </a:r>
          </a:p>
          <a:p>
            <a:r>
              <a:rPr lang="en-US" dirty="0" smtClean="0"/>
              <a:t>Community service requirement for commercially sourced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27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Credentialing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policy initiatives</a:t>
            </a:r>
          </a:p>
          <a:p>
            <a:pPr lvl="1"/>
            <a:r>
              <a:rPr lang="en-US" dirty="0" smtClean="0"/>
              <a:t>separation of delivery and assessment</a:t>
            </a:r>
          </a:p>
          <a:p>
            <a:pPr lvl="2"/>
            <a:r>
              <a:rPr lang="en-US" dirty="0" smtClean="0"/>
              <a:t>an end to Digital Diploma Mills</a:t>
            </a:r>
          </a:p>
          <a:p>
            <a:pPr lvl="1"/>
            <a:r>
              <a:rPr lang="en-US" dirty="0" smtClean="0"/>
              <a:t>management of credentialing by professional associations under a regulatory framework</a:t>
            </a:r>
          </a:p>
          <a:p>
            <a:pPr lvl="1"/>
            <a:r>
              <a:rPr lang="en-US" dirty="0" smtClean="0"/>
              <a:t>development of community-based assessment metrics and infrastructure</a:t>
            </a:r>
          </a:p>
          <a:p>
            <a:pPr lvl="2"/>
            <a:r>
              <a:rPr lang="en-US" dirty="0" smtClean="0"/>
              <a:t>move away from simple testing, toward authentic community engagement and referrals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34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Credentialing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for Personal Learning</a:t>
            </a:r>
          </a:p>
          <a:p>
            <a:pPr lvl="1"/>
            <a:r>
              <a:rPr lang="en-US" dirty="0" smtClean="0"/>
              <a:t>provision of personal learning environments and frameworks</a:t>
            </a:r>
          </a:p>
          <a:p>
            <a:pPr lvl="2"/>
            <a:r>
              <a:rPr lang="en-US" dirty="0" smtClean="0"/>
              <a:t>promote lifelong learning</a:t>
            </a:r>
          </a:p>
          <a:p>
            <a:pPr lvl="2"/>
            <a:r>
              <a:rPr lang="en-US" dirty="0" smtClean="0"/>
              <a:t>link to skills database, corporate training registries</a:t>
            </a:r>
          </a:p>
          <a:p>
            <a:pPr lvl="2"/>
            <a:r>
              <a:rPr lang="en-US" dirty="0" smtClean="0"/>
              <a:t>direct support for employment and funding</a:t>
            </a:r>
          </a:p>
          <a:p>
            <a:pPr lvl="1"/>
            <a:r>
              <a:rPr lang="en-US" dirty="0" smtClean="0"/>
              <a:t>personal portfolios and credential banks</a:t>
            </a:r>
          </a:p>
          <a:p>
            <a:pPr lvl="2"/>
            <a:r>
              <a:rPr lang="en-US" dirty="0" smtClean="0"/>
              <a:t>voluntary, self-managed</a:t>
            </a:r>
          </a:p>
          <a:p>
            <a:pPr lvl="2"/>
            <a:r>
              <a:rPr lang="en-US" dirty="0" smtClean="0"/>
              <a:t>optional identity frameworks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63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School 2.0</a:t>
            </a:r>
            <a:endParaRPr lang="en-US" dirty="0"/>
          </a:p>
        </p:txBody>
      </p:sp>
      <p:pic>
        <p:nvPicPr>
          <p:cNvPr id="6" name="Content Placeholder 5" descr="Screen shot 2011-10-23 at 9.50.1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5" r="-2455"/>
          <a:stretch>
            <a:fillRect/>
          </a:stretch>
        </p:blipFill>
        <p:spPr>
          <a:xfrm>
            <a:off x="457200" y="1417638"/>
            <a:ext cx="8229600" cy="4708525"/>
          </a:xfrm>
        </p:spPr>
      </p:pic>
      <p:sp>
        <p:nvSpPr>
          <p:cNvPr id="7" name="Rectangle 6"/>
          <p:cNvSpPr/>
          <p:nvPr/>
        </p:nvSpPr>
        <p:spPr>
          <a:xfrm>
            <a:off x="4077846" y="6308338"/>
            <a:ext cx="313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smtClean="0"/>
              <a:t>School 2.0 </a:t>
            </a:r>
            <a:r>
              <a:rPr lang="nl-NL" sz="1200" dirty="0" err="1" smtClean="0"/>
              <a:t>etoolkit</a:t>
            </a:r>
            <a:r>
              <a:rPr lang="nl-NL" sz="1200" dirty="0" smtClean="0"/>
              <a:t> http://</a:t>
            </a:r>
            <a:r>
              <a:rPr lang="nl-NL" sz="1200" dirty="0" err="1" smtClean="0"/>
              <a:t>etoolkit.org</a:t>
            </a:r>
            <a:r>
              <a:rPr lang="nl-NL" sz="1200" dirty="0" smtClean="0"/>
              <a:t>/</a:t>
            </a:r>
            <a:r>
              <a:rPr lang="nl-NL" sz="1200" dirty="0" err="1" smtClean="0"/>
              <a:t>etoolkit</a:t>
            </a:r>
            <a:r>
              <a:rPr lang="nl-NL" sz="1200" dirty="0" smtClean="0"/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019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Learning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time – enhanced accessibility</a:t>
            </a:r>
          </a:p>
          <a:p>
            <a:pPr lvl="1"/>
            <a:r>
              <a:rPr lang="en-US" dirty="0" smtClean="0"/>
              <a:t>distance learning</a:t>
            </a:r>
          </a:p>
          <a:p>
            <a:pPr lvl="1"/>
            <a:r>
              <a:rPr lang="en-US" dirty="0" smtClean="0"/>
              <a:t>reduction of financial barriers</a:t>
            </a:r>
          </a:p>
          <a:p>
            <a:pPr lvl="2"/>
            <a:r>
              <a:rPr lang="en-US" dirty="0" smtClean="0"/>
              <a:t>tuition reductions</a:t>
            </a:r>
          </a:p>
          <a:p>
            <a:pPr lvl="2"/>
            <a:r>
              <a:rPr lang="en-US" dirty="0" smtClean="0"/>
              <a:t>subsidies</a:t>
            </a:r>
          </a:p>
          <a:p>
            <a:pPr lvl="1"/>
            <a:r>
              <a:rPr lang="en-US" dirty="0" smtClean="0"/>
              <a:t>progressive pedagogies</a:t>
            </a:r>
          </a:p>
          <a:p>
            <a:pPr lvl="2"/>
            <a:r>
              <a:rPr lang="en-US" dirty="0" smtClean="0"/>
              <a:t>Creation of distance learning pedagogies – Moore, Merrill, Gagne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72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Models for Schools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12" b="8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2408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Roles for Research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131" b="21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4165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=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‘spreading the word’</a:t>
            </a:r>
          </a:p>
          <a:p>
            <a:r>
              <a:rPr lang="en-US" dirty="0" smtClean="0"/>
              <a:t>Not ‘amplification’</a:t>
            </a:r>
          </a:p>
          <a:p>
            <a:r>
              <a:rPr lang="en-US" dirty="0" smtClean="0"/>
              <a:t>But rather, the creation of our own society, together</a:t>
            </a:r>
          </a:p>
          <a:p>
            <a:pPr lvl="1"/>
            <a:r>
              <a:rPr lang="en-US" dirty="0" smtClean="0"/>
              <a:t>emergent from the free actions of each of us</a:t>
            </a:r>
          </a:p>
          <a:p>
            <a:pPr lvl="1"/>
            <a:r>
              <a:rPr lang="en-US" dirty="0" smtClean="0"/>
              <a:t>not based on the ideas of one (or a small number) </a:t>
            </a:r>
            <a:r>
              <a:rPr lang="en-US" smtClean="0"/>
              <a:t>of individuals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Communities are Free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457200" y="6253937"/>
            <a:ext cx="8013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Dave Pollard, the </a:t>
            </a:r>
            <a:r>
              <a:rPr lang="en-US" sz="1200" dirty="0" err="1" smtClean="0"/>
              <a:t>Metamovement</a:t>
            </a:r>
            <a:r>
              <a:rPr lang="en-US" sz="1200" dirty="0" smtClean="0"/>
              <a:t> http://</a:t>
            </a:r>
            <a:r>
              <a:rPr lang="en-US" sz="1200" dirty="0" err="1" smtClean="0"/>
              <a:t>howtosavetheworld.ca</a:t>
            </a:r>
            <a:r>
              <a:rPr lang="en-US" sz="1200" dirty="0" smtClean="0"/>
              <a:t>/2011/10/20/the-</a:t>
            </a:r>
            <a:r>
              <a:rPr lang="en-US" sz="1200" dirty="0" err="1" smtClean="0"/>
              <a:t>metamovement</a:t>
            </a:r>
            <a:r>
              <a:rPr lang="en-US" sz="1200" dirty="0" smtClean="0"/>
              <a:t>-moving-beyond-marches-and-people-in-the-street/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0577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100138" y="5487988"/>
            <a:ext cx="7313612" cy="101758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800000"/>
                </a:solidFill>
                <a:cs typeface="Chalkduster" charset="0"/>
              </a:rPr>
              <a:t>Stephen Downes</a:t>
            </a:r>
            <a:br>
              <a:rPr lang="en-US" dirty="0">
                <a:solidFill>
                  <a:srgbClr val="800000"/>
                </a:solidFill>
                <a:cs typeface="Chalkduster" charset="0"/>
              </a:rPr>
            </a:br>
            <a:r>
              <a:rPr lang="en-US" dirty="0">
                <a:solidFill>
                  <a:srgbClr val="800000"/>
                </a:solidFill>
                <a:cs typeface="Chalkduster" charset="0"/>
              </a:rPr>
              <a:t>http://</a:t>
            </a:r>
            <a:r>
              <a:rPr lang="en-US" dirty="0" err="1">
                <a:solidFill>
                  <a:srgbClr val="800000"/>
                </a:solidFill>
                <a:cs typeface="Chalkduster" charset="0"/>
              </a:rPr>
              <a:t>www.downes.ca</a:t>
            </a:r>
            <a:endParaRPr lang="en-US" dirty="0">
              <a:solidFill>
                <a:srgbClr val="800000"/>
              </a:solidFill>
              <a:cs typeface="Chalkduster" charset="0"/>
            </a:endParaRPr>
          </a:p>
        </p:txBody>
      </p:sp>
      <p:pic>
        <p:nvPicPr>
          <p:cNvPr id="62466" name="Picture 2" descr="Screen shot 2011-09-05 at 1.3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04"/>
            <a:ext cx="9144000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46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Gutenberg</a:t>
            </a:r>
          </a:p>
          <a:p>
            <a:r>
              <a:rPr lang="en-US" dirty="0" smtClean="0"/>
              <a:t>Open Archives Initiative</a:t>
            </a:r>
          </a:p>
          <a:p>
            <a:pPr lvl="1"/>
            <a:r>
              <a:rPr lang="en-US" dirty="0" smtClean="0"/>
              <a:t>BOAI</a:t>
            </a:r>
          </a:p>
          <a:p>
            <a:pPr lvl="1"/>
            <a:r>
              <a:rPr lang="en-US" dirty="0" err="1" smtClean="0"/>
              <a:t>DSpace</a:t>
            </a:r>
            <a:endParaRPr lang="en-US" dirty="0" smtClean="0"/>
          </a:p>
          <a:p>
            <a:r>
              <a:rPr lang="en-US" dirty="0" smtClean="0"/>
              <a:t>Wikipedia</a:t>
            </a:r>
          </a:p>
          <a:p>
            <a:pPr lvl="1"/>
            <a:r>
              <a:rPr lang="en-US" dirty="0" err="1" smtClean="0"/>
              <a:t>Curricki</a:t>
            </a:r>
            <a:endParaRPr lang="en-US" dirty="0" smtClean="0"/>
          </a:p>
          <a:p>
            <a:pPr lvl="1"/>
            <a:r>
              <a:rPr lang="en-US" dirty="0" err="1" smtClean="0"/>
              <a:t>Wikiversity</a:t>
            </a:r>
            <a:endParaRPr lang="en-US" dirty="0" smtClean="0"/>
          </a:p>
          <a:p>
            <a:pPr lvl="1"/>
            <a:r>
              <a:rPr lang="en-US" dirty="0" err="1" smtClean="0"/>
              <a:t>WikiEducator</a:t>
            </a:r>
            <a:r>
              <a:rPr lang="en-US" dirty="0" smtClean="0"/>
              <a:t> – Commonwealth of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70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8269" r="-18269"/>
          <a:stretch>
            <a:fillRect/>
          </a:stretch>
        </p:blipFill>
        <p:spPr>
          <a:xfrm>
            <a:off x="-1335512" y="274638"/>
            <a:ext cx="10828120" cy="64164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89927" cy="3011964"/>
          </a:xfrm>
        </p:spPr>
        <p:txBody>
          <a:bodyPr/>
          <a:lstStyle/>
          <a:p>
            <a:pPr algn="l"/>
            <a:r>
              <a:rPr lang="en-US" dirty="0" smtClean="0"/>
              <a:t>The </a:t>
            </a:r>
            <a:r>
              <a:rPr lang="en-US" dirty="0" err="1" smtClean="0"/>
              <a:t>OERu</a:t>
            </a:r>
            <a:r>
              <a:rPr lang="en-US" dirty="0" smtClean="0"/>
              <a:t> Logic 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77724" y="5236113"/>
            <a:ext cx="2930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Taylor, J.C. 2007. Open courseware futures: Creating a parallel universe. e-Journal of Instructional Science and Technology (e-JIST), </a:t>
            </a:r>
            <a:r>
              <a:rPr lang="en-US" sz="1200" dirty="0" err="1" smtClean="0"/>
              <a:t>Vol</a:t>
            </a:r>
            <a:r>
              <a:rPr lang="en-US" sz="1200" dirty="0" smtClean="0"/>
              <a:t> 10, No. 1. Online: http://</a:t>
            </a:r>
            <a:r>
              <a:rPr lang="en-US" sz="1200" dirty="0" err="1" smtClean="0"/>
              <a:t>www.ascilite.org.au</a:t>
            </a:r>
            <a:r>
              <a:rPr lang="en-US" sz="1200" dirty="0" smtClean="0"/>
              <a:t>/</a:t>
            </a:r>
            <a:r>
              <a:rPr lang="en-US" sz="1200" dirty="0" err="1" smtClean="0"/>
              <a:t>ajet</a:t>
            </a:r>
            <a:r>
              <a:rPr lang="en-US" sz="1200" dirty="0" smtClean="0"/>
              <a:t>/e-</a:t>
            </a:r>
            <a:r>
              <a:rPr lang="en-US" sz="1200" dirty="0" err="1" smtClean="0"/>
              <a:t>jist</a:t>
            </a:r>
            <a:r>
              <a:rPr lang="en-US" sz="1200" dirty="0" smtClean="0"/>
              <a:t>/docs/vol10_no1/papers/</a:t>
            </a:r>
            <a:r>
              <a:rPr lang="en-US" sz="1200" dirty="0" err="1" smtClean="0"/>
              <a:t>full_papers</a:t>
            </a:r>
            <a:r>
              <a:rPr lang="en-US" sz="1200" dirty="0" smtClean="0"/>
              <a:t>/</a:t>
            </a:r>
            <a:r>
              <a:rPr lang="en-US" sz="1200" dirty="0" err="1" smtClean="0"/>
              <a:t>taylorj.htm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082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549" b="2549"/>
          <a:stretch>
            <a:fillRect/>
          </a:stretch>
        </p:blipFill>
        <p:spPr>
          <a:xfrm>
            <a:off x="0" y="510332"/>
            <a:ext cx="8830826" cy="5901376"/>
          </a:xfrm>
        </p:spPr>
      </p:pic>
    </p:spTree>
    <p:extLst>
      <p:ext uri="{BB962C8B-B14F-4D97-AF65-F5344CB8AC3E}">
        <p14:creationId xmlns:p14="http://schemas.microsoft.com/office/powerpoint/2010/main" val="154530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Criticism of the Logic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Curricular based approach</a:t>
            </a:r>
          </a:p>
          <a:p>
            <a:pPr lvl="1"/>
            <a:r>
              <a:rPr lang="en-US" dirty="0" smtClean="0"/>
              <a:t>a focus on articulation &amp; credit transfer</a:t>
            </a:r>
          </a:p>
          <a:p>
            <a:pPr lvl="1"/>
            <a:r>
              <a:rPr lang="en-US" dirty="0" smtClean="0"/>
              <a:t>closed federation of traditional institutes</a:t>
            </a:r>
            <a:endParaRPr lang="en-US" dirty="0"/>
          </a:p>
          <a:p>
            <a:r>
              <a:rPr lang="en-US" dirty="0" smtClean="0"/>
              <a:t>Tight link to traditional credentials</a:t>
            </a:r>
          </a:p>
          <a:p>
            <a:r>
              <a:rPr lang="en-US" dirty="0" smtClean="0"/>
              <a:t>The Black Box problem – ‘open’ this or that (</a:t>
            </a:r>
            <a:r>
              <a:rPr lang="en-US" dirty="0" err="1" smtClean="0"/>
              <a:t>eg</a:t>
            </a:r>
            <a:r>
              <a:rPr lang="en-US" dirty="0" smtClean="0"/>
              <a:t>. ‘open business model’) unstudied and undeveloped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38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Contrasts in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</a:p>
          <a:p>
            <a:pPr lvl="1"/>
            <a:r>
              <a:rPr lang="en-US" dirty="0" smtClean="0"/>
              <a:t>concrete and stated Learning Objectives vs. unstated and multiple objectives </a:t>
            </a:r>
          </a:p>
          <a:p>
            <a:r>
              <a:rPr lang="en-US" dirty="0" smtClean="0"/>
              <a:t>Organization of subject matter</a:t>
            </a:r>
          </a:p>
          <a:p>
            <a:pPr lvl="1"/>
            <a:r>
              <a:rPr lang="en-US" dirty="0" smtClean="0"/>
              <a:t>knowledge of </a:t>
            </a:r>
            <a:r>
              <a:rPr lang="en-US" dirty="0" err="1" smtClean="0"/>
              <a:t>vs</a:t>
            </a:r>
            <a:r>
              <a:rPr lang="en-US" dirty="0" smtClean="0"/>
              <a:t> knowledge about</a:t>
            </a:r>
          </a:p>
          <a:p>
            <a:pPr lvl="1"/>
            <a:r>
              <a:rPr lang="en-US" dirty="0" smtClean="0"/>
              <a:t>linear organization </a:t>
            </a:r>
            <a:r>
              <a:rPr lang="en-US" dirty="0" err="1" smtClean="0"/>
              <a:t>vs</a:t>
            </a:r>
            <a:r>
              <a:rPr lang="en-US" dirty="0" smtClean="0"/>
              <a:t> knowledge community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03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1463</Words>
  <Application>Microsoft Macintosh PowerPoint</Application>
  <PresentationFormat>On-screen Show (4:3)</PresentationFormat>
  <Paragraphs>224</Paragraphs>
  <Slides>44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Public Support for Free Learning: A Policy Framework</vt:lpstr>
      <vt:lpstr>Open Learning</vt:lpstr>
      <vt:lpstr>Open Institutions</vt:lpstr>
      <vt:lpstr>Open Learning (2)</vt:lpstr>
      <vt:lpstr>Open Resources</vt:lpstr>
      <vt:lpstr>The OERu Logic Model</vt:lpstr>
      <vt:lpstr>PowerPoint Presentation</vt:lpstr>
      <vt:lpstr>Criticism of the Logic Model</vt:lpstr>
      <vt:lpstr>Contrasts in Design</vt:lpstr>
      <vt:lpstr>Contrast in Assessment</vt:lpstr>
      <vt:lpstr>Free Learning</vt:lpstr>
      <vt:lpstr>Connectivist Learning Design</vt:lpstr>
      <vt:lpstr>But… why</vt:lpstr>
      <vt:lpstr>A Map of the Community</vt:lpstr>
      <vt:lpstr>The MOOC Model</vt:lpstr>
      <vt:lpstr>2010: Stephen Downes, Rita Kop Critical Literacies &amp; PLENK 2010</vt:lpstr>
      <vt:lpstr>PLENK Analytics</vt:lpstr>
      <vt:lpstr>Critical Literacies</vt:lpstr>
      <vt:lpstr>2011: Year of the MOOC</vt:lpstr>
      <vt:lpstr>Connectivism &amp; Connective Knowledge</vt:lpstr>
      <vt:lpstr>How to be Successful in a MOOC</vt:lpstr>
      <vt:lpstr>Learning Analytics</vt:lpstr>
      <vt:lpstr>MobiMOOC</vt:lpstr>
      <vt:lpstr>The madness and mayhem of DS106</vt:lpstr>
      <vt:lpstr>eduMOOC</vt:lpstr>
      <vt:lpstr>eduMOOC underground</vt:lpstr>
      <vt:lpstr>AI-Class: Redefining Massive</vt:lpstr>
      <vt:lpstr>Change 2011</vt:lpstr>
      <vt:lpstr>New Roles for Government</vt:lpstr>
      <vt:lpstr>The Digital Infrastructure</vt:lpstr>
      <vt:lpstr>A Note on Sustainability</vt:lpstr>
      <vt:lpstr>Sustaining Infrastructure</vt:lpstr>
      <vt:lpstr>Open Educational Resources</vt:lpstr>
      <vt:lpstr>Sustaining OERs</vt:lpstr>
      <vt:lpstr>Software and Service Support</vt:lpstr>
      <vt:lpstr>Sustaining Support Systems</vt:lpstr>
      <vt:lpstr>Assessment and Credentialing</vt:lpstr>
      <vt:lpstr>Assessment and Credentialing (2)</vt:lpstr>
      <vt:lpstr>The Old School 2.0</vt:lpstr>
      <vt:lpstr>New Models for Schools</vt:lpstr>
      <vt:lpstr>New Roles for Research</vt:lpstr>
      <vt:lpstr>Community = Interactions</vt:lpstr>
      <vt:lpstr>Open Communities are Free</vt:lpstr>
      <vt:lpstr>Stephen Downes http://www.downes.ca</vt:lpstr>
    </vt:vector>
  </TitlesOfParts>
  <Company>National Research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 Downes</dc:creator>
  <cp:lastModifiedBy>Stephen  Downes</cp:lastModifiedBy>
  <cp:revision>19</cp:revision>
  <dcterms:created xsi:type="dcterms:W3CDTF">2011-10-23T11:55:29Z</dcterms:created>
  <dcterms:modified xsi:type="dcterms:W3CDTF">2011-10-24T07:59:57Z</dcterms:modified>
</cp:coreProperties>
</file>